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70" d="100"/>
          <a:sy n="70" d="100"/>
        </p:scale>
        <p:origin x="-129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9/11/2019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Rectangle 79"/>
          <p:cNvSpPr/>
          <p:nvPr/>
        </p:nvSpPr>
        <p:spPr>
          <a:xfrm>
            <a:off x="228600" y="960408"/>
            <a:ext cx="8624977" cy="3864634"/>
          </a:xfrm>
          <a:prstGeom prst="rect">
            <a:avLst/>
          </a:prstGeom>
          <a:solidFill>
            <a:schemeClr val="bg1">
              <a:alpha val="0"/>
            </a:schemeClr>
          </a:solidFill>
          <a:ln w="12700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N"/>
          </a:p>
        </p:txBody>
      </p:sp>
      <p:grpSp>
        <p:nvGrpSpPr>
          <p:cNvPr id="82" name="Group 81"/>
          <p:cNvGrpSpPr/>
          <p:nvPr/>
        </p:nvGrpSpPr>
        <p:grpSpPr>
          <a:xfrm>
            <a:off x="228600" y="5029200"/>
            <a:ext cx="8624977" cy="1371600"/>
            <a:chOff x="228600" y="5334000"/>
            <a:chExt cx="8624977" cy="1371600"/>
          </a:xfrm>
        </p:grpSpPr>
        <p:sp>
          <p:nvSpPr>
            <p:cNvPr id="81" name="Rectangle 80"/>
            <p:cNvSpPr/>
            <p:nvPr/>
          </p:nvSpPr>
          <p:spPr>
            <a:xfrm>
              <a:off x="228600" y="5334000"/>
              <a:ext cx="8624977" cy="1371600"/>
            </a:xfrm>
            <a:prstGeom prst="rect">
              <a:avLst/>
            </a:prstGeom>
            <a:solidFill>
              <a:schemeClr val="bg1">
                <a:alpha val="0"/>
              </a:schemeClr>
            </a:solidFill>
            <a:ln w="12700">
              <a:solidFill>
                <a:schemeClr val="tx1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N" sz="1600"/>
            </a:p>
          </p:txBody>
        </p:sp>
        <p:sp>
          <p:nvSpPr>
            <p:cNvPr id="4" name="Rounded Rectangle 3"/>
            <p:cNvSpPr/>
            <p:nvPr/>
          </p:nvSpPr>
          <p:spPr>
            <a:xfrm>
              <a:off x="304800" y="5486400"/>
              <a:ext cx="1981200" cy="1066800"/>
            </a:xfrm>
            <a:prstGeom prst="roundRect">
              <a:avLst/>
            </a:prstGeom>
            <a:solidFill>
              <a:schemeClr val="accent1">
                <a:lumMod val="75000"/>
              </a:schemeClr>
            </a:solidFill>
            <a:ln w="12700">
              <a:solidFill>
                <a:schemeClr val="tx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 smtClean="0"/>
                <a:t>Platform 1</a:t>
              </a:r>
            </a:p>
            <a:p>
              <a:pPr algn="ctr"/>
              <a:r>
                <a:rPr lang="en-US" sz="1600" dirty="0" smtClean="0"/>
                <a:t>ESP IDF</a:t>
              </a:r>
              <a:endParaRPr lang="en-IN" sz="1600" dirty="0"/>
            </a:p>
          </p:txBody>
        </p:sp>
        <p:sp>
          <p:nvSpPr>
            <p:cNvPr id="5" name="Rounded Rectangle 4"/>
            <p:cNvSpPr/>
            <p:nvPr/>
          </p:nvSpPr>
          <p:spPr>
            <a:xfrm>
              <a:off x="2376578" y="5486400"/>
              <a:ext cx="2133600" cy="1066800"/>
            </a:xfrm>
            <a:prstGeom prst="roundRect">
              <a:avLst/>
            </a:prstGeom>
            <a:solidFill>
              <a:schemeClr val="accent6">
                <a:lumMod val="75000"/>
              </a:schemeClr>
            </a:solidFill>
            <a:ln w="12700"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 smtClean="0"/>
                <a:t>Platform 2</a:t>
              </a:r>
            </a:p>
            <a:p>
              <a:pPr algn="ctr"/>
              <a:r>
                <a:rPr lang="en-US" sz="1600" dirty="0" err="1" smtClean="0"/>
                <a:t>Mplab</a:t>
              </a:r>
              <a:r>
                <a:rPr lang="en-US" sz="1600" dirty="0" smtClean="0"/>
                <a:t> Harmony</a:t>
              </a:r>
              <a:endParaRPr lang="en-IN" sz="1600" dirty="0"/>
            </a:p>
          </p:txBody>
        </p:sp>
        <p:sp>
          <p:nvSpPr>
            <p:cNvPr id="6" name="Rounded Rectangle 5"/>
            <p:cNvSpPr/>
            <p:nvPr/>
          </p:nvSpPr>
          <p:spPr>
            <a:xfrm>
              <a:off x="4662578" y="5486400"/>
              <a:ext cx="1981200" cy="1066800"/>
            </a:xfrm>
            <a:prstGeom prst="roundRect">
              <a:avLst/>
            </a:prstGeom>
            <a:solidFill>
              <a:schemeClr val="accent4">
                <a:lumMod val="75000"/>
              </a:schemeClr>
            </a:solidFill>
            <a:ln w="12700">
              <a:solidFill>
                <a:schemeClr val="accent4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 smtClean="0"/>
                <a:t>Platform 3</a:t>
              </a:r>
            </a:p>
            <a:p>
              <a:pPr algn="ctr"/>
              <a:r>
                <a:rPr lang="en-IN" sz="1600" dirty="0" err="1" smtClean="0"/>
                <a:t>OpenSTLinux</a:t>
              </a:r>
              <a:endParaRPr lang="en-IN" sz="1600" dirty="0" smtClean="0"/>
            </a:p>
          </p:txBody>
        </p:sp>
        <p:sp>
          <p:nvSpPr>
            <p:cNvPr id="7" name="Rounded Rectangle 6"/>
            <p:cNvSpPr/>
            <p:nvPr/>
          </p:nvSpPr>
          <p:spPr>
            <a:xfrm>
              <a:off x="6796178" y="5486400"/>
              <a:ext cx="1981200" cy="1066800"/>
            </a:xfrm>
            <a:prstGeom prst="roundRect">
              <a:avLst/>
            </a:prstGeom>
            <a:solidFill>
              <a:schemeClr val="accent2">
                <a:lumMod val="75000"/>
              </a:schemeClr>
            </a:solidFill>
            <a:ln w="12700">
              <a:solidFill>
                <a:schemeClr val="accent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 smtClean="0"/>
                <a:t>Platform ‘n’</a:t>
              </a:r>
            </a:p>
            <a:p>
              <a:pPr algn="ctr"/>
              <a:r>
                <a:rPr lang="en-US" sz="1600" dirty="0" smtClean="0"/>
                <a:t>…</a:t>
              </a:r>
              <a:endParaRPr lang="en-IN" sz="1600" dirty="0" smtClean="0"/>
            </a:p>
          </p:txBody>
        </p:sp>
      </p:grpSp>
      <p:sp>
        <p:nvSpPr>
          <p:cNvPr id="9" name="Rounded Rectangle 8"/>
          <p:cNvSpPr/>
          <p:nvPr/>
        </p:nvSpPr>
        <p:spPr>
          <a:xfrm>
            <a:off x="1233578" y="4038600"/>
            <a:ext cx="3276600" cy="6858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 w="12700"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OS </a:t>
            </a:r>
            <a:r>
              <a:rPr lang="en-US" dirty="0" smtClean="0">
                <a:solidFill>
                  <a:schemeClr val="tx1"/>
                </a:solidFill>
              </a:rPr>
              <a:t>Abstraction </a:t>
            </a:r>
            <a:r>
              <a:rPr lang="en-US" dirty="0" smtClean="0">
                <a:solidFill>
                  <a:schemeClr val="tx1"/>
                </a:solidFill>
              </a:rPr>
              <a:t>Layer (OSAL)</a:t>
            </a:r>
            <a:endParaRPr lang="en-IN" dirty="0">
              <a:solidFill>
                <a:schemeClr val="tx1"/>
              </a:solidFill>
            </a:endParaRPr>
          </a:p>
        </p:txBody>
      </p:sp>
      <p:sp>
        <p:nvSpPr>
          <p:cNvPr id="10" name="Rounded Rectangle 9"/>
          <p:cNvSpPr/>
          <p:nvPr/>
        </p:nvSpPr>
        <p:spPr>
          <a:xfrm>
            <a:off x="4662578" y="4038600"/>
            <a:ext cx="4114800" cy="6858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 w="12700"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Platform Abstraction Layer (PAL)</a:t>
            </a:r>
            <a:endParaRPr lang="en-IN" dirty="0">
              <a:solidFill>
                <a:schemeClr val="tx1"/>
              </a:solidFill>
            </a:endParaRPr>
          </a:p>
        </p:txBody>
      </p:sp>
      <p:grpSp>
        <p:nvGrpSpPr>
          <p:cNvPr id="37" name="Group 36"/>
          <p:cNvGrpSpPr/>
          <p:nvPr/>
        </p:nvGrpSpPr>
        <p:grpSpPr>
          <a:xfrm>
            <a:off x="4662578" y="1066800"/>
            <a:ext cx="4038600" cy="1600200"/>
            <a:chOff x="4572000" y="838200"/>
            <a:chExt cx="4038600" cy="1828800"/>
          </a:xfrm>
        </p:grpSpPr>
        <p:sp>
          <p:nvSpPr>
            <p:cNvPr id="13" name="Rounded Rectangle 12"/>
            <p:cNvSpPr/>
            <p:nvPr/>
          </p:nvSpPr>
          <p:spPr>
            <a:xfrm>
              <a:off x="4572000" y="838200"/>
              <a:ext cx="4038600" cy="1828800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12700"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System Services</a:t>
              </a:r>
              <a:endParaRPr lang="en-IN" dirty="0">
                <a:solidFill>
                  <a:schemeClr val="tx1"/>
                </a:solidFill>
              </a:endParaRPr>
            </a:p>
          </p:txBody>
        </p:sp>
        <p:sp>
          <p:nvSpPr>
            <p:cNvPr id="18" name="Rounded Rectangle 17"/>
            <p:cNvSpPr/>
            <p:nvPr/>
          </p:nvSpPr>
          <p:spPr>
            <a:xfrm>
              <a:off x="4876800" y="1447800"/>
              <a:ext cx="762000" cy="457200"/>
            </a:xfrm>
            <a:prstGeom prst="roundRect">
              <a:avLst/>
            </a:prstGeom>
            <a:solidFill>
              <a:schemeClr val="accent6">
                <a:lumMod val="60000"/>
                <a:lumOff val="40000"/>
              </a:schemeClr>
            </a:solidFill>
            <a:ln w="12700"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 smtClean="0">
                  <a:solidFill>
                    <a:schemeClr val="tx1"/>
                  </a:solidFill>
                </a:rPr>
                <a:t>HW Identify</a:t>
              </a:r>
              <a:endParaRPr lang="en-IN" sz="1100" dirty="0">
                <a:solidFill>
                  <a:schemeClr val="tx1"/>
                </a:solidFill>
              </a:endParaRPr>
            </a:p>
          </p:txBody>
        </p:sp>
        <p:sp>
          <p:nvSpPr>
            <p:cNvPr id="20" name="Rounded Rectangle 19"/>
            <p:cNvSpPr/>
            <p:nvPr/>
          </p:nvSpPr>
          <p:spPr>
            <a:xfrm>
              <a:off x="5791200" y="1447800"/>
              <a:ext cx="762000" cy="457200"/>
            </a:xfrm>
            <a:prstGeom prst="roundRect">
              <a:avLst/>
            </a:prstGeom>
            <a:solidFill>
              <a:schemeClr val="accent6">
                <a:lumMod val="60000"/>
                <a:lumOff val="40000"/>
              </a:schemeClr>
            </a:solidFill>
            <a:ln w="12700"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 smtClean="0">
                  <a:solidFill>
                    <a:schemeClr val="tx1"/>
                  </a:solidFill>
                </a:rPr>
                <a:t>HB Service</a:t>
              </a:r>
              <a:endParaRPr lang="en-IN" sz="1100" dirty="0">
                <a:solidFill>
                  <a:schemeClr val="tx1"/>
                </a:solidFill>
              </a:endParaRPr>
            </a:p>
          </p:txBody>
        </p:sp>
        <p:sp>
          <p:nvSpPr>
            <p:cNvPr id="21" name="Rounded Rectangle 20"/>
            <p:cNvSpPr/>
            <p:nvPr/>
          </p:nvSpPr>
          <p:spPr>
            <a:xfrm>
              <a:off x="4876800" y="2057400"/>
              <a:ext cx="762000" cy="457200"/>
            </a:xfrm>
            <a:prstGeom prst="roundRect">
              <a:avLst/>
            </a:prstGeom>
            <a:solidFill>
              <a:schemeClr val="accent6">
                <a:lumMod val="60000"/>
                <a:lumOff val="40000"/>
              </a:schemeClr>
            </a:solidFill>
            <a:ln w="12700"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>
                  <a:solidFill>
                    <a:schemeClr val="tx1"/>
                  </a:solidFill>
                </a:rPr>
                <a:t>HW Registration</a:t>
              </a:r>
              <a:endParaRPr lang="en-IN" sz="800" dirty="0">
                <a:solidFill>
                  <a:schemeClr val="tx1"/>
                </a:solidFill>
              </a:endParaRPr>
            </a:p>
          </p:txBody>
        </p:sp>
        <p:sp>
          <p:nvSpPr>
            <p:cNvPr id="22" name="Rounded Rectangle 21"/>
            <p:cNvSpPr/>
            <p:nvPr/>
          </p:nvSpPr>
          <p:spPr>
            <a:xfrm>
              <a:off x="5791200" y="2057400"/>
              <a:ext cx="762000" cy="457200"/>
            </a:xfrm>
            <a:prstGeom prst="roundRect">
              <a:avLst/>
            </a:prstGeom>
            <a:solidFill>
              <a:schemeClr val="accent6">
                <a:lumMod val="60000"/>
                <a:lumOff val="40000"/>
              </a:schemeClr>
            </a:solidFill>
            <a:ln w="12700"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 smtClean="0">
                  <a:solidFill>
                    <a:schemeClr val="tx1"/>
                  </a:solidFill>
                </a:rPr>
                <a:t>FOTA Service</a:t>
              </a:r>
              <a:endParaRPr lang="en-IN" sz="1100" dirty="0">
                <a:solidFill>
                  <a:schemeClr val="tx1"/>
                </a:solidFill>
              </a:endParaRPr>
            </a:p>
          </p:txBody>
        </p:sp>
        <p:sp>
          <p:nvSpPr>
            <p:cNvPr id="23" name="Rounded Rectangle 22"/>
            <p:cNvSpPr/>
            <p:nvPr/>
          </p:nvSpPr>
          <p:spPr>
            <a:xfrm>
              <a:off x="6705600" y="1447800"/>
              <a:ext cx="762000" cy="457200"/>
            </a:xfrm>
            <a:prstGeom prst="roundRect">
              <a:avLst/>
            </a:prstGeom>
            <a:solidFill>
              <a:schemeClr val="accent6">
                <a:lumMod val="60000"/>
                <a:lumOff val="40000"/>
              </a:schemeClr>
            </a:solidFill>
            <a:ln w="12700"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 smtClean="0">
                  <a:solidFill>
                    <a:schemeClr val="tx1"/>
                  </a:solidFill>
                </a:rPr>
                <a:t>Remote </a:t>
              </a:r>
              <a:r>
                <a:rPr lang="en-US" sz="1100" dirty="0" err="1" smtClean="0">
                  <a:solidFill>
                    <a:schemeClr val="tx1"/>
                  </a:solidFill>
                </a:rPr>
                <a:t>Config</a:t>
              </a:r>
              <a:endParaRPr lang="en-IN" sz="1100" dirty="0">
                <a:solidFill>
                  <a:schemeClr val="tx1"/>
                </a:solidFill>
              </a:endParaRPr>
            </a:p>
          </p:txBody>
        </p:sp>
        <p:sp>
          <p:nvSpPr>
            <p:cNvPr id="24" name="Rounded Rectangle 23"/>
            <p:cNvSpPr/>
            <p:nvPr/>
          </p:nvSpPr>
          <p:spPr>
            <a:xfrm>
              <a:off x="6705600" y="2057400"/>
              <a:ext cx="762000" cy="457200"/>
            </a:xfrm>
            <a:prstGeom prst="roundRect">
              <a:avLst/>
            </a:prstGeom>
            <a:solidFill>
              <a:schemeClr val="accent6">
                <a:lumMod val="60000"/>
                <a:lumOff val="40000"/>
              </a:schemeClr>
            </a:solidFill>
            <a:ln w="12700"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 smtClean="0">
                  <a:solidFill>
                    <a:schemeClr val="tx1"/>
                  </a:solidFill>
                </a:rPr>
                <a:t>Device </a:t>
              </a:r>
              <a:r>
                <a:rPr lang="en-US" sz="1100" dirty="0" err="1" smtClean="0">
                  <a:solidFill>
                    <a:schemeClr val="tx1"/>
                  </a:solidFill>
                </a:rPr>
                <a:t>Config</a:t>
              </a:r>
              <a:endParaRPr lang="en-IN" sz="1100" dirty="0">
                <a:solidFill>
                  <a:schemeClr val="tx1"/>
                </a:solidFill>
              </a:endParaRPr>
            </a:p>
          </p:txBody>
        </p:sp>
        <p:sp>
          <p:nvSpPr>
            <p:cNvPr id="25" name="Rounded Rectangle 24"/>
            <p:cNvSpPr/>
            <p:nvPr/>
          </p:nvSpPr>
          <p:spPr>
            <a:xfrm>
              <a:off x="7620000" y="1447800"/>
              <a:ext cx="762000" cy="457200"/>
            </a:xfrm>
            <a:prstGeom prst="roundRect">
              <a:avLst/>
            </a:prstGeom>
            <a:solidFill>
              <a:schemeClr val="accent6">
                <a:lumMod val="60000"/>
                <a:lumOff val="40000"/>
              </a:schemeClr>
            </a:solidFill>
            <a:ln w="12700"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50" dirty="0" smtClean="0">
                  <a:solidFill>
                    <a:schemeClr val="tx1"/>
                  </a:solidFill>
                </a:rPr>
                <a:t>Post Data Service</a:t>
              </a:r>
              <a:endParaRPr lang="en-IN" sz="1050" dirty="0">
                <a:solidFill>
                  <a:schemeClr val="tx1"/>
                </a:solidFill>
              </a:endParaRPr>
            </a:p>
          </p:txBody>
        </p:sp>
        <p:sp>
          <p:nvSpPr>
            <p:cNvPr id="26" name="Rounded Rectangle 25"/>
            <p:cNvSpPr/>
            <p:nvPr/>
          </p:nvSpPr>
          <p:spPr>
            <a:xfrm>
              <a:off x="7620000" y="2057400"/>
              <a:ext cx="762000" cy="457200"/>
            </a:xfrm>
            <a:prstGeom prst="roundRect">
              <a:avLst/>
            </a:prstGeom>
            <a:solidFill>
              <a:schemeClr val="accent6">
                <a:lumMod val="60000"/>
                <a:lumOff val="40000"/>
              </a:schemeClr>
            </a:solidFill>
            <a:ln w="12700"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 smtClean="0">
                  <a:solidFill>
                    <a:schemeClr val="tx1"/>
                  </a:solidFill>
                </a:rPr>
                <a:t>Time Service</a:t>
              </a:r>
              <a:endParaRPr lang="en-IN" sz="11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48" name="Group 47"/>
          <p:cNvGrpSpPr/>
          <p:nvPr/>
        </p:nvGrpSpPr>
        <p:grpSpPr>
          <a:xfrm>
            <a:off x="4662578" y="2743200"/>
            <a:ext cx="1981200" cy="1219200"/>
            <a:chOff x="4572000" y="3276600"/>
            <a:chExt cx="1981200" cy="1219200"/>
          </a:xfrm>
        </p:grpSpPr>
        <p:sp>
          <p:nvSpPr>
            <p:cNvPr id="35" name="Rounded Rectangle 34"/>
            <p:cNvSpPr/>
            <p:nvPr/>
          </p:nvSpPr>
          <p:spPr>
            <a:xfrm>
              <a:off x="4572000" y="3276600"/>
              <a:ext cx="1981200" cy="1219200"/>
            </a:xfrm>
            <a:prstGeom prst="roundRect">
              <a:avLst/>
            </a:prstGeom>
            <a:solidFill>
              <a:schemeClr val="bg2">
                <a:lumMod val="90000"/>
              </a:schemeClr>
            </a:solidFill>
            <a:ln w="12700">
              <a:solidFill>
                <a:schemeClr val="bg2">
                  <a:lumMod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600" dirty="0" smtClean="0">
                  <a:solidFill>
                    <a:schemeClr val="tx1"/>
                  </a:solidFill>
                </a:rPr>
                <a:t>Network Protocols</a:t>
              </a:r>
              <a:endParaRPr lang="en-IN" sz="1600" dirty="0">
                <a:solidFill>
                  <a:schemeClr val="tx1"/>
                </a:solidFill>
              </a:endParaRPr>
            </a:p>
          </p:txBody>
        </p:sp>
        <p:sp>
          <p:nvSpPr>
            <p:cNvPr id="38" name="Rounded Rectangle 37"/>
            <p:cNvSpPr/>
            <p:nvPr/>
          </p:nvSpPr>
          <p:spPr>
            <a:xfrm>
              <a:off x="4724400" y="3733800"/>
              <a:ext cx="533400" cy="304800"/>
            </a:xfrm>
            <a:prstGeom prst="roundRect">
              <a:avLst/>
            </a:prstGeom>
            <a:solidFill>
              <a:schemeClr val="bg2">
                <a:lumMod val="75000"/>
              </a:schemeClr>
            </a:solidFill>
            <a:ln w="12700">
              <a:solidFill>
                <a:schemeClr val="bg2">
                  <a:lumMod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HTTP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39" name="Rounded Rectangle 38"/>
            <p:cNvSpPr/>
            <p:nvPr/>
          </p:nvSpPr>
          <p:spPr>
            <a:xfrm>
              <a:off x="5334000" y="3733800"/>
              <a:ext cx="533400" cy="304800"/>
            </a:xfrm>
            <a:prstGeom prst="roundRect">
              <a:avLst/>
            </a:prstGeom>
            <a:solidFill>
              <a:schemeClr val="bg2">
                <a:lumMod val="75000"/>
              </a:schemeClr>
            </a:solidFill>
            <a:ln w="12700">
              <a:solidFill>
                <a:schemeClr val="bg2">
                  <a:lumMod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HTTPS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40" name="Rounded Rectangle 39"/>
            <p:cNvSpPr/>
            <p:nvPr/>
          </p:nvSpPr>
          <p:spPr>
            <a:xfrm>
              <a:off x="4724400" y="4114800"/>
              <a:ext cx="533400" cy="304800"/>
            </a:xfrm>
            <a:prstGeom prst="roundRect">
              <a:avLst/>
            </a:prstGeom>
            <a:solidFill>
              <a:schemeClr val="bg2">
                <a:lumMod val="75000"/>
              </a:schemeClr>
            </a:solidFill>
            <a:ln w="12700">
              <a:solidFill>
                <a:schemeClr val="bg2">
                  <a:lumMod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MQTT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41" name="Rounded Rectangle 40"/>
            <p:cNvSpPr/>
            <p:nvPr/>
          </p:nvSpPr>
          <p:spPr>
            <a:xfrm>
              <a:off x="5334000" y="4114800"/>
              <a:ext cx="533400" cy="304800"/>
            </a:xfrm>
            <a:prstGeom prst="roundRect">
              <a:avLst/>
            </a:prstGeom>
            <a:solidFill>
              <a:schemeClr val="bg2">
                <a:lumMod val="75000"/>
              </a:schemeClr>
            </a:solidFill>
            <a:ln w="12700">
              <a:solidFill>
                <a:schemeClr val="bg2">
                  <a:lumMod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SNTP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42" name="Rounded Rectangle 41"/>
            <p:cNvSpPr/>
            <p:nvPr/>
          </p:nvSpPr>
          <p:spPr>
            <a:xfrm>
              <a:off x="5943600" y="3733800"/>
              <a:ext cx="533400" cy="304800"/>
            </a:xfrm>
            <a:prstGeom prst="roundRect">
              <a:avLst/>
            </a:prstGeom>
            <a:solidFill>
              <a:schemeClr val="bg2">
                <a:lumMod val="75000"/>
              </a:schemeClr>
            </a:solidFill>
            <a:ln w="12700">
              <a:solidFill>
                <a:schemeClr val="bg2">
                  <a:lumMod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FTP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49" name="Group 48"/>
          <p:cNvGrpSpPr/>
          <p:nvPr/>
        </p:nvGrpSpPr>
        <p:grpSpPr>
          <a:xfrm>
            <a:off x="6796178" y="2743200"/>
            <a:ext cx="1981200" cy="1219200"/>
            <a:chOff x="6705600" y="3276600"/>
            <a:chExt cx="1981200" cy="1219200"/>
          </a:xfrm>
        </p:grpSpPr>
        <p:sp>
          <p:nvSpPr>
            <p:cNvPr id="36" name="Rounded Rectangle 35"/>
            <p:cNvSpPr/>
            <p:nvPr/>
          </p:nvSpPr>
          <p:spPr>
            <a:xfrm>
              <a:off x="6705600" y="3276600"/>
              <a:ext cx="1981200" cy="1219200"/>
            </a:xfrm>
            <a:prstGeom prst="round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2700">
              <a:solidFill>
                <a:schemeClr val="accent4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600" dirty="0" smtClean="0">
                  <a:solidFill>
                    <a:schemeClr val="tx1"/>
                  </a:solidFill>
                </a:rPr>
                <a:t>Network Interfaces</a:t>
              </a:r>
              <a:endParaRPr lang="en-IN" sz="1600" dirty="0">
                <a:solidFill>
                  <a:schemeClr val="tx1"/>
                </a:solidFill>
              </a:endParaRPr>
            </a:p>
          </p:txBody>
        </p:sp>
        <p:sp>
          <p:nvSpPr>
            <p:cNvPr id="43" name="Rounded Rectangle 42"/>
            <p:cNvSpPr/>
            <p:nvPr/>
          </p:nvSpPr>
          <p:spPr>
            <a:xfrm>
              <a:off x="6858000" y="3733800"/>
              <a:ext cx="533400" cy="304800"/>
            </a:xfrm>
            <a:prstGeom prst="round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12700">
              <a:solidFill>
                <a:schemeClr val="accent4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Wi-Fi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44" name="Rounded Rectangle 43"/>
            <p:cNvSpPr/>
            <p:nvPr/>
          </p:nvSpPr>
          <p:spPr>
            <a:xfrm>
              <a:off x="7467600" y="3733800"/>
              <a:ext cx="533400" cy="304800"/>
            </a:xfrm>
            <a:prstGeom prst="round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12700">
              <a:solidFill>
                <a:schemeClr val="accent4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BLE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45" name="Rounded Rectangle 44"/>
            <p:cNvSpPr/>
            <p:nvPr/>
          </p:nvSpPr>
          <p:spPr>
            <a:xfrm>
              <a:off x="8077200" y="3733800"/>
              <a:ext cx="533400" cy="304800"/>
            </a:xfrm>
            <a:prstGeom prst="round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12700">
              <a:solidFill>
                <a:schemeClr val="accent4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ETH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46" name="Rounded Rectangle 45"/>
            <p:cNvSpPr/>
            <p:nvPr/>
          </p:nvSpPr>
          <p:spPr>
            <a:xfrm>
              <a:off x="6858000" y="4114800"/>
              <a:ext cx="533400" cy="304800"/>
            </a:xfrm>
            <a:prstGeom prst="round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12700">
              <a:solidFill>
                <a:schemeClr val="accent4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GSM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47" name="Rounded Rectangle 46"/>
            <p:cNvSpPr/>
            <p:nvPr/>
          </p:nvSpPr>
          <p:spPr>
            <a:xfrm>
              <a:off x="7467600" y="4114800"/>
              <a:ext cx="533400" cy="304800"/>
            </a:xfrm>
            <a:prstGeom prst="round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12700">
              <a:solidFill>
                <a:schemeClr val="accent4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err="1" smtClean="0">
                  <a:solidFill>
                    <a:schemeClr val="tx1"/>
                  </a:solidFill>
                </a:rPr>
                <a:t>LoRa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67" name="Group 66"/>
          <p:cNvGrpSpPr/>
          <p:nvPr/>
        </p:nvGrpSpPr>
        <p:grpSpPr>
          <a:xfrm>
            <a:off x="2909978" y="2743200"/>
            <a:ext cx="1600200" cy="1219200"/>
            <a:chOff x="2819400" y="3352800"/>
            <a:chExt cx="1600200" cy="1219200"/>
          </a:xfrm>
        </p:grpSpPr>
        <p:sp>
          <p:nvSpPr>
            <p:cNvPr id="51" name="Rounded Rectangle 50"/>
            <p:cNvSpPr/>
            <p:nvPr/>
          </p:nvSpPr>
          <p:spPr>
            <a:xfrm>
              <a:off x="2819400" y="3352800"/>
              <a:ext cx="1600200" cy="12192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600" dirty="0" smtClean="0">
                  <a:solidFill>
                    <a:schemeClr val="tx1"/>
                  </a:solidFill>
                </a:rPr>
                <a:t>Downlinks</a:t>
              </a:r>
              <a:endParaRPr lang="en-IN" sz="1600" dirty="0">
                <a:solidFill>
                  <a:schemeClr val="tx1"/>
                </a:solidFill>
              </a:endParaRPr>
            </a:p>
          </p:txBody>
        </p:sp>
        <p:sp>
          <p:nvSpPr>
            <p:cNvPr id="52" name="Rounded Rectangle 51"/>
            <p:cNvSpPr/>
            <p:nvPr/>
          </p:nvSpPr>
          <p:spPr>
            <a:xfrm>
              <a:off x="2971800" y="3810000"/>
              <a:ext cx="533400" cy="304800"/>
            </a:xfrm>
            <a:prstGeom prst="roundRect">
              <a:avLst/>
            </a:prstGeom>
            <a:solidFill>
              <a:schemeClr val="accent1">
                <a:lumMod val="60000"/>
                <a:lumOff val="40000"/>
              </a:schemeClr>
            </a:solidFill>
            <a:ln w="12700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1Wire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53" name="Rounded Rectangle 52"/>
            <p:cNvSpPr/>
            <p:nvPr/>
          </p:nvSpPr>
          <p:spPr>
            <a:xfrm>
              <a:off x="3581400" y="3810000"/>
              <a:ext cx="685800" cy="304800"/>
            </a:xfrm>
            <a:prstGeom prst="roundRect">
              <a:avLst/>
            </a:prstGeom>
            <a:solidFill>
              <a:schemeClr val="accent1">
                <a:lumMod val="60000"/>
                <a:lumOff val="40000"/>
              </a:schemeClr>
            </a:solidFill>
            <a:ln w="12700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MODBUS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54" name="Rounded Rectangle 53"/>
            <p:cNvSpPr/>
            <p:nvPr/>
          </p:nvSpPr>
          <p:spPr>
            <a:xfrm>
              <a:off x="2971800" y="4191000"/>
              <a:ext cx="533400" cy="304800"/>
            </a:xfrm>
            <a:prstGeom prst="roundRect">
              <a:avLst/>
            </a:prstGeom>
            <a:solidFill>
              <a:schemeClr val="accent1">
                <a:lumMod val="60000"/>
                <a:lumOff val="40000"/>
              </a:schemeClr>
            </a:solidFill>
            <a:ln w="12700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err="1" smtClean="0">
                  <a:solidFill>
                    <a:schemeClr val="tx1"/>
                  </a:solidFill>
                </a:rPr>
                <a:t>Zigbee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55" name="Rounded Rectangle 54"/>
            <p:cNvSpPr/>
            <p:nvPr/>
          </p:nvSpPr>
          <p:spPr>
            <a:xfrm>
              <a:off x="3581400" y="4191000"/>
              <a:ext cx="685800" cy="304800"/>
            </a:xfrm>
            <a:prstGeom prst="roundRect">
              <a:avLst/>
            </a:prstGeom>
            <a:solidFill>
              <a:schemeClr val="accent1">
                <a:lumMod val="60000"/>
                <a:lumOff val="40000"/>
              </a:schemeClr>
            </a:solidFill>
            <a:ln w="12700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BLE Mesh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68" name="Group 67"/>
          <p:cNvGrpSpPr/>
          <p:nvPr/>
        </p:nvGrpSpPr>
        <p:grpSpPr>
          <a:xfrm>
            <a:off x="1233578" y="2743200"/>
            <a:ext cx="1600200" cy="1219200"/>
            <a:chOff x="1143000" y="3352800"/>
            <a:chExt cx="1600200" cy="1219200"/>
          </a:xfrm>
        </p:grpSpPr>
        <p:sp>
          <p:nvSpPr>
            <p:cNvPr id="59" name="Rounded Rectangle 58"/>
            <p:cNvSpPr/>
            <p:nvPr/>
          </p:nvSpPr>
          <p:spPr>
            <a:xfrm>
              <a:off x="1143000" y="3352800"/>
              <a:ext cx="1600200" cy="1219200"/>
            </a:xfrm>
            <a:prstGeom prst="round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12700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600" dirty="0" smtClean="0">
                  <a:solidFill>
                    <a:schemeClr val="tx1"/>
                  </a:solidFill>
                </a:rPr>
                <a:t>Peripheral Lib</a:t>
              </a:r>
              <a:endParaRPr lang="en-IN" sz="1600" dirty="0">
                <a:solidFill>
                  <a:schemeClr val="tx1"/>
                </a:solidFill>
              </a:endParaRPr>
            </a:p>
          </p:txBody>
        </p:sp>
        <p:sp>
          <p:nvSpPr>
            <p:cNvPr id="60" name="Rounded Rectangle 59"/>
            <p:cNvSpPr/>
            <p:nvPr/>
          </p:nvSpPr>
          <p:spPr>
            <a:xfrm>
              <a:off x="1262063" y="3805238"/>
              <a:ext cx="381000" cy="304800"/>
            </a:xfrm>
            <a:prstGeom prst="round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12700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I2C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61" name="Rounded Rectangle 60"/>
            <p:cNvSpPr/>
            <p:nvPr/>
          </p:nvSpPr>
          <p:spPr>
            <a:xfrm>
              <a:off x="1719263" y="3805238"/>
              <a:ext cx="381000" cy="304800"/>
            </a:xfrm>
            <a:prstGeom prst="round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12700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>
                  <a:solidFill>
                    <a:schemeClr val="tx1"/>
                  </a:solidFill>
                </a:rPr>
                <a:t>SPI</a:t>
              </a:r>
              <a:endParaRPr lang="en-IN" sz="900" dirty="0">
                <a:solidFill>
                  <a:schemeClr val="tx1"/>
                </a:solidFill>
              </a:endParaRPr>
            </a:p>
          </p:txBody>
        </p:sp>
        <p:sp>
          <p:nvSpPr>
            <p:cNvPr id="62" name="Rounded Rectangle 61"/>
            <p:cNvSpPr/>
            <p:nvPr/>
          </p:nvSpPr>
          <p:spPr>
            <a:xfrm>
              <a:off x="1262063" y="4186238"/>
              <a:ext cx="457200" cy="304800"/>
            </a:xfrm>
            <a:prstGeom prst="round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12700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>
                  <a:solidFill>
                    <a:schemeClr val="tx1"/>
                  </a:solidFill>
                </a:rPr>
                <a:t>UART</a:t>
              </a:r>
              <a:endParaRPr lang="en-IN" sz="800" dirty="0">
                <a:solidFill>
                  <a:schemeClr val="tx1"/>
                </a:solidFill>
              </a:endParaRPr>
            </a:p>
          </p:txBody>
        </p:sp>
        <p:sp>
          <p:nvSpPr>
            <p:cNvPr id="63" name="Rounded Rectangle 62"/>
            <p:cNvSpPr/>
            <p:nvPr/>
          </p:nvSpPr>
          <p:spPr>
            <a:xfrm>
              <a:off x="1795463" y="4186238"/>
              <a:ext cx="381000" cy="304800"/>
            </a:xfrm>
            <a:prstGeom prst="round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12700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700" dirty="0" smtClean="0">
                  <a:solidFill>
                    <a:schemeClr val="tx1"/>
                  </a:solidFill>
                </a:rPr>
                <a:t>ADC</a:t>
              </a:r>
              <a:endParaRPr lang="en-IN" sz="700" dirty="0">
                <a:solidFill>
                  <a:schemeClr val="tx1"/>
                </a:solidFill>
              </a:endParaRPr>
            </a:p>
          </p:txBody>
        </p:sp>
        <p:sp>
          <p:nvSpPr>
            <p:cNvPr id="64" name="Rounded Rectangle 63"/>
            <p:cNvSpPr/>
            <p:nvPr/>
          </p:nvSpPr>
          <p:spPr>
            <a:xfrm>
              <a:off x="2176463" y="3805238"/>
              <a:ext cx="457200" cy="304800"/>
            </a:xfrm>
            <a:prstGeom prst="round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12700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>
                  <a:solidFill>
                    <a:schemeClr val="tx1"/>
                  </a:solidFill>
                </a:rPr>
                <a:t>PWM</a:t>
              </a:r>
              <a:endParaRPr lang="en-IN" sz="800" dirty="0">
                <a:solidFill>
                  <a:schemeClr val="tx1"/>
                </a:solidFill>
              </a:endParaRPr>
            </a:p>
          </p:txBody>
        </p:sp>
        <p:sp>
          <p:nvSpPr>
            <p:cNvPr id="65" name="Rounded Rectangle 64"/>
            <p:cNvSpPr/>
            <p:nvPr/>
          </p:nvSpPr>
          <p:spPr>
            <a:xfrm>
              <a:off x="2252663" y="4186238"/>
              <a:ext cx="381000" cy="304800"/>
            </a:xfrm>
            <a:prstGeom prst="round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12700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700" dirty="0" smtClean="0">
                  <a:solidFill>
                    <a:schemeClr val="tx1"/>
                  </a:solidFill>
                </a:rPr>
                <a:t>I2S</a:t>
              </a:r>
              <a:endParaRPr lang="en-IN" sz="700" dirty="0">
                <a:solidFill>
                  <a:schemeClr val="tx1"/>
                </a:solidFill>
              </a:endParaRPr>
            </a:p>
          </p:txBody>
        </p:sp>
      </p:grpSp>
      <p:sp>
        <p:nvSpPr>
          <p:cNvPr id="70" name="Rounded Rectangle 69"/>
          <p:cNvSpPr/>
          <p:nvPr/>
        </p:nvSpPr>
        <p:spPr>
          <a:xfrm>
            <a:off x="2909978" y="1066800"/>
            <a:ext cx="1600200" cy="160020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Middleware Libraries</a:t>
            </a:r>
            <a:endParaRPr lang="en-IN" sz="1400" dirty="0">
              <a:solidFill>
                <a:schemeClr val="tx1"/>
              </a:solidFill>
            </a:endParaRPr>
          </a:p>
        </p:txBody>
      </p:sp>
      <p:sp>
        <p:nvSpPr>
          <p:cNvPr id="77" name="Rounded Rectangle 76"/>
          <p:cNvSpPr/>
          <p:nvPr/>
        </p:nvSpPr>
        <p:spPr>
          <a:xfrm>
            <a:off x="1233578" y="1066800"/>
            <a:ext cx="1600200" cy="160020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Third Party Libraries</a:t>
            </a:r>
            <a:endParaRPr lang="en-IN" sz="1400" dirty="0">
              <a:solidFill>
                <a:schemeClr val="tx1"/>
              </a:solidFill>
            </a:endParaRPr>
          </a:p>
        </p:txBody>
      </p:sp>
      <p:sp>
        <p:nvSpPr>
          <p:cNvPr id="78" name="Rounded Rectangle 77"/>
          <p:cNvSpPr/>
          <p:nvPr/>
        </p:nvSpPr>
        <p:spPr>
          <a:xfrm rot="16200000">
            <a:off x="-1128622" y="2514600"/>
            <a:ext cx="3657600" cy="762000"/>
          </a:xfrm>
          <a:prstGeom prst="round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solidFill>
                  <a:schemeClr val="tx1"/>
                </a:solidFill>
              </a:rPr>
              <a:t>EmMate</a:t>
            </a:r>
            <a:r>
              <a:rPr lang="en-US" dirty="0" smtClean="0">
                <a:solidFill>
                  <a:schemeClr val="tx1"/>
                </a:solidFill>
              </a:rPr>
              <a:t> Configurator</a:t>
            </a:r>
            <a:endParaRPr lang="en-IN" dirty="0">
              <a:solidFill>
                <a:schemeClr val="tx1"/>
              </a:solidFill>
            </a:endParaRPr>
          </a:p>
        </p:txBody>
      </p:sp>
      <p:sp>
        <p:nvSpPr>
          <p:cNvPr id="79" name="Rounded Rectangle 78"/>
          <p:cNvSpPr/>
          <p:nvPr/>
        </p:nvSpPr>
        <p:spPr>
          <a:xfrm>
            <a:off x="242978" y="76200"/>
            <a:ext cx="8610600" cy="685800"/>
          </a:xfrm>
          <a:prstGeom prst="roundRect">
            <a:avLst/>
          </a:prstGeom>
          <a:solidFill>
            <a:schemeClr val="bg2">
              <a:lumMod val="75000"/>
            </a:schemeClr>
          </a:solidFill>
          <a:ln w="12700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solidFill>
                  <a:schemeClr val="bg1"/>
                </a:solidFill>
              </a:rPr>
              <a:t>EmMate</a:t>
            </a:r>
            <a:r>
              <a:rPr lang="en-US" dirty="0" smtClean="0">
                <a:solidFill>
                  <a:schemeClr val="bg1"/>
                </a:solidFill>
              </a:rPr>
              <a:t> Based Embedded Application</a:t>
            </a:r>
            <a:endParaRPr lang="en-IN" dirty="0">
              <a:solidFill>
                <a:schemeClr val="bg1"/>
              </a:solidFill>
            </a:endParaRPr>
          </a:p>
        </p:txBody>
      </p:sp>
      <p:sp>
        <p:nvSpPr>
          <p:cNvPr id="83" name="TextBox 82"/>
          <p:cNvSpPr txBox="1"/>
          <p:nvPr/>
        </p:nvSpPr>
        <p:spPr>
          <a:xfrm>
            <a:off x="0" y="6477000"/>
            <a:ext cx="9144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u="sng" dirty="0" err="1" smtClean="0"/>
              <a:t>EmMate</a:t>
            </a:r>
            <a:r>
              <a:rPr lang="en-US" sz="1400" u="sng" dirty="0" smtClean="0"/>
              <a:t> Block Diagram</a:t>
            </a:r>
            <a:endParaRPr lang="en-IN" sz="1400" u="sng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89</Words>
  <Application>Microsoft Office PowerPoint</Application>
  <PresentationFormat>On-screen Show (4:3)</PresentationFormat>
  <Paragraphs>48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Rohan</dc:creator>
  <cp:lastModifiedBy>Rohan</cp:lastModifiedBy>
  <cp:revision>15</cp:revision>
  <dcterms:created xsi:type="dcterms:W3CDTF">2006-08-16T00:00:00Z</dcterms:created>
  <dcterms:modified xsi:type="dcterms:W3CDTF">2019-09-11T15:25:10Z</dcterms:modified>
</cp:coreProperties>
</file>

<file path=docProps/thumbnail.jpeg>
</file>